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297" r:id="rId3"/>
    <p:sldId id="273" r:id="rId4"/>
    <p:sldId id="278" r:id="rId5"/>
    <p:sldId id="259" r:id="rId6"/>
    <p:sldId id="272" r:id="rId7"/>
    <p:sldId id="256" r:id="rId8"/>
    <p:sldId id="257" r:id="rId9"/>
    <p:sldId id="279" r:id="rId10"/>
    <p:sldId id="260" r:id="rId11"/>
    <p:sldId id="281" r:id="rId12"/>
    <p:sldId id="277" r:id="rId13"/>
    <p:sldId id="280" r:id="rId14"/>
    <p:sldId id="282" r:id="rId15"/>
    <p:sldId id="286" r:id="rId16"/>
    <p:sldId id="284" r:id="rId17"/>
    <p:sldId id="289" r:id="rId18"/>
    <p:sldId id="285" r:id="rId19"/>
    <p:sldId id="291" r:id="rId20"/>
    <p:sldId id="266" r:id="rId21"/>
    <p:sldId id="293" r:id="rId22"/>
    <p:sldId id="265" r:id="rId23"/>
    <p:sldId id="295" r:id="rId24"/>
    <p:sldId id="274" r:id="rId25"/>
    <p:sldId id="294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37A73-4B26-4C33-BC46-699D07286BF2}" type="datetimeFigureOut">
              <a:rPr lang="en-US" smtClean="0"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E253-5F38-4FD1-8A54-7B4A98810A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B694D-4256-425C-A8A1-2C931B4C2B74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5A6D-5948-44D0-9250-FED564878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</a:t>
            </a:r>
            <a:r>
              <a:rPr lang="en-US" baseline="0" dirty="0" smtClean="0"/>
              <a:t> document is the Comprehensive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65% of $ loss</a:t>
            </a:r>
            <a:r>
              <a:rPr lang="en-US" baseline="0" dirty="0" smtClean="0"/>
              <a:t> is residential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83% of</a:t>
            </a:r>
            <a:r>
              <a:rPr lang="en-US" baseline="0" dirty="0" smtClean="0"/>
              <a:t> $ loss is residential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</a:t>
            </a:r>
            <a:r>
              <a:rPr lang="en-US" baseline="0" dirty="0" smtClean="0"/>
              <a:t> program that partners homeowners with nearly 90 insurance companies – all same rate.  Community must enforce floodplain management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Timeframe</a:t>
            </a:r>
            <a:r>
              <a:rPr lang="en-US" baseline="0" dirty="0" smtClean="0"/>
              <a:t> for completion is the end of March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</a:t>
            </a:r>
            <a:r>
              <a:rPr lang="en-US" baseline="0" dirty="0" smtClean="0"/>
              <a:t> Term Recovery Coordination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workgroup, participation of FDEM,</a:t>
            </a:r>
            <a:r>
              <a:rPr lang="en-US" baseline="0" dirty="0" smtClean="0"/>
              <a:t> city, county and non-profit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</a:t>
            </a:r>
            <a:r>
              <a:rPr lang="en-US" baseline="0" dirty="0" smtClean="0"/>
              <a:t> of Operations names Disaster Housing Team and Disaster Housing Coordinators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5A6D-5948-44D0-9250-FED5648780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5F85-5CC3-40CD-8DCD-7DC4357EBCC7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3ADF-5EB5-4B97-8AE7-11E3B9D3E5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oncountyfl.gov/pdr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6106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County </a:t>
            </a:r>
            <a:b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Post-Disaster Redevelopment Plan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71800" y="4648200"/>
            <a:ext cx="4762500" cy="1066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28800" y="4648200"/>
            <a:ext cx="1143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Identification and Vulnerability Assessment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Summary of available data from the LMS and CEMP to identify hazards and assess vulnerability</a:t>
            </a:r>
          </a:p>
          <a:p>
            <a:pPr lvl="1"/>
            <a:r>
              <a:rPr lang="en-US" b="1" dirty="0" smtClean="0"/>
              <a:t>Hurricanes</a:t>
            </a:r>
          </a:p>
          <a:p>
            <a:pPr lvl="1"/>
            <a:r>
              <a:rPr lang="en-US" b="1" dirty="0" smtClean="0"/>
              <a:t>Flooding</a:t>
            </a:r>
          </a:p>
          <a:p>
            <a:pPr lvl="1"/>
            <a:r>
              <a:rPr lang="en-US" b="1" dirty="0" smtClean="0"/>
              <a:t>Wildfire</a:t>
            </a:r>
          </a:p>
          <a:p>
            <a:r>
              <a:rPr lang="en-US" b="1" dirty="0" smtClean="0"/>
              <a:t>HAZUS-MH 2.0 – FEMA model used to provide economic impact of hazards on Tallahassee/Leon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Data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1"/>
          </a:xfrm>
        </p:spPr>
        <p:txBody>
          <a:bodyPr/>
          <a:lstStyle/>
          <a:p>
            <a:r>
              <a:rPr lang="en-US" b="1" dirty="0" smtClean="0"/>
              <a:t>2006 R.S. Means building valuations, there is an estimated 96,877 buildings</a:t>
            </a:r>
          </a:p>
          <a:p>
            <a:r>
              <a:rPr lang="en-US" b="1" dirty="0" smtClean="0"/>
              <a:t>Total dollar exposure of over $16 billion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971800"/>
          <a:ext cx="79248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5969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Property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Number of Properties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/>
                          <a:cs typeface="Times New Roman"/>
                        </a:rPr>
                        <a:t>Value (in $1,000 dollars)</a:t>
                      </a:r>
                    </a:p>
                  </a:txBody>
                  <a:tcPr marL="68580" marR="68580" marT="0" marB="0"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Residential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/>
                          <a:cs typeface="Times New Roman"/>
                        </a:rPr>
                        <a:t>71,205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/>
                          <a:cs typeface="Times New Roman"/>
                        </a:rPr>
                        <a:t>$12,174,373</a:t>
                      </a:r>
                    </a:p>
                  </a:txBody>
                  <a:tcPr marL="68580" marR="68580" marT="0" marB="0"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/>
                          <a:cs typeface="Times New Roman"/>
                        </a:rPr>
                        <a:t>Commercial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/>
                          <a:cs typeface="Times New Roman"/>
                        </a:rPr>
                        <a:t>17,244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/>
                          <a:cs typeface="Times New Roman"/>
                        </a:rPr>
                        <a:t>$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2,940,634</a:t>
                      </a:r>
                      <a:endParaRPr lang="en-US" sz="18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Government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2,131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$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372,588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Industrial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2,034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$342,449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1,647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$278,244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Scenarios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4"/>
          </a:xfrm>
        </p:spPr>
        <p:txBody>
          <a:bodyPr/>
          <a:lstStyle/>
          <a:p>
            <a:r>
              <a:rPr lang="en-US" sz="3000" b="1" dirty="0" smtClean="0"/>
              <a:t>Category 1 Hurricane – Makes landfall at Mexico Beach similar to storm of 1877</a:t>
            </a:r>
          </a:p>
          <a:p>
            <a:pPr>
              <a:buNone/>
            </a:pPr>
            <a:endParaRPr lang="en-US" sz="3000" b="1" dirty="0" smtClean="0"/>
          </a:p>
          <a:p>
            <a:r>
              <a:rPr lang="en-US" sz="3000" b="1" dirty="0" smtClean="0"/>
              <a:t>Category 3 Hurricane – same hurricane strengthened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Scenario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dimbler\AppData\Local\Microsoft\Windows\Temporary Internet Files\Content.Word\Adv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58200" cy="518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Loss Category 3 Hurricane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14,000 buildings will be moderately damaged and 325 buildings will be totally destroyed.</a:t>
            </a:r>
          </a:p>
          <a:p>
            <a:r>
              <a:rPr lang="en-US" sz="2900" b="1" dirty="0" smtClean="0"/>
              <a:t>Total property damage losses of $1.25 billion</a:t>
            </a:r>
          </a:p>
          <a:p>
            <a:r>
              <a:rPr lang="en-US" sz="2900" b="1" dirty="0" smtClean="0"/>
              <a:t>Over 75% of the damage is to residential structures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505200"/>
          <a:ext cx="66294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Property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Residential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$815,451,000</a:t>
                      </a: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Commercial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$155,732,000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Industrial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$19,667,000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$51,642,000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Vulnerability – Leon County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:\Denise\LeonPDRP\VulnerabilityAssessment\ARPC_HousingWindVulnerabilityLCRevise2_5x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Denise\LeonPDRP\VulnerabilityAssessment\MobileHomeClusters_W_StormSurge_5x6v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21" y="914400"/>
            <a:ext cx="7633179" cy="576775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Home Cluster in Storm Surge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Loss Category 1 Hurricane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766 buildings will be moderately to severely damaged with no buildings being destroyed.</a:t>
            </a:r>
          </a:p>
          <a:p>
            <a:r>
              <a:rPr lang="en-US" sz="2900" b="1" dirty="0" smtClean="0"/>
              <a:t>Total property damage losses of $178 million</a:t>
            </a:r>
          </a:p>
          <a:p>
            <a:r>
              <a:rPr lang="en-US" sz="2900" b="1" dirty="0" smtClean="0"/>
              <a:t>Over 90% of the damage is to residential structures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505200"/>
          <a:ext cx="66294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Property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Residential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/>
                          <a:cs typeface="Times New Roman"/>
                        </a:rPr>
                        <a:t>$147,949,000</a:t>
                      </a: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Commercial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$8,443,000</a:t>
                      </a:r>
                      <a:endParaRPr lang="en-US" sz="18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Industrial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$555,000</a:t>
                      </a:r>
                      <a:endParaRPr lang="en-US" sz="18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$1,458,000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Loss - Flooding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Estimated total economic loss for a 100-year flood event is $269 million</a:t>
            </a:r>
          </a:p>
          <a:p>
            <a:r>
              <a:rPr lang="en-US" sz="2800" b="1" dirty="0" smtClean="0"/>
              <a:t>greatest impact is to residential properties which make up 55.73% 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3657600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Property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Loss</a:t>
                      </a: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Residential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$149,990,000</a:t>
                      </a: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Commercial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$83,520,000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Industrial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$13,740,000</a:t>
                      </a:r>
                      <a:endParaRPr lang="en-US" sz="1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latin typeface="Calibri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$20,600,000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/>
                          <a:cs typeface="Times New Roman"/>
                        </a:rPr>
                        <a:t>Total Direct Economic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$267,840,000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Flood Insurance Program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1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10,597 parcels in the 100-year floodplain </a:t>
            </a:r>
          </a:p>
          <a:p>
            <a:r>
              <a:rPr lang="en-US" sz="2800" b="1" dirty="0" smtClean="0"/>
              <a:t>$6 billion worth of property and structures with the potential for damage in the event of a 100-year flood event.</a:t>
            </a:r>
          </a:p>
          <a:p>
            <a:pPr>
              <a:buNone/>
            </a:pP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352800"/>
          <a:ext cx="82295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925286"/>
                <a:gridCol w="1426028"/>
                <a:gridCol w="1175657"/>
                <a:gridCol w="903515"/>
                <a:gridCol w="1447799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Calibri"/>
                        </a:rPr>
                        <a:t>Improvement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Type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City of Tallahassee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Unincorporated Leon County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Number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Percent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Value ($)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Number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Percent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Value ($)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Residential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3,987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66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898,830,073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5,066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47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1,122,274,373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Mobile Home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81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6,708,908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1,387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119,916,427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Commercial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542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585,061,256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112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83,547,102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Other*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1,439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1,977,811,632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4,259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39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1,235,359,054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6,049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3,468,411,869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4,548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2,561,096,956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County PDRP Funding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Funded through the Florida Division of Emergency Management to:</a:t>
            </a:r>
          </a:p>
          <a:p>
            <a:r>
              <a:rPr lang="en-US" b="1" dirty="0" smtClean="0"/>
              <a:t>Leon County Sheriff’s Office – Division of Emergency Management, Department of Homeland Security funds</a:t>
            </a:r>
          </a:p>
          <a:p>
            <a:endParaRPr lang="en-US" b="1" dirty="0" smtClean="0"/>
          </a:p>
          <a:p>
            <a:r>
              <a:rPr lang="en-US" b="1" dirty="0" smtClean="0"/>
              <a:t>Competitive grant awarded to Leon County using Hazard Mitigation Grant Program funds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Action Plan</a:t>
            </a:r>
          </a:p>
          <a:p>
            <a:r>
              <a:rPr lang="en-US" b="1" dirty="0" smtClean="0"/>
              <a:t>Based on the Capacity Assessment &amp; Gap Analysis</a:t>
            </a:r>
          </a:p>
          <a:p>
            <a:r>
              <a:rPr lang="en-US" b="1" dirty="0" smtClean="0"/>
              <a:t>List of Issues &amp; Descriptions</a:t>
            </a:r>
          </a:p>
          <a:p>
            <a:r>
              <a:rPr lang="en-US" b="1" dirty="0" smtClean="0"/>
              <a:t>Recommendations</a:t>
            </a:r>
          </a:p>
          <a:p>
            <a:r>
              <a:rPr lang="en-US" b="1" dirty="0" smtClean="0"/>
              <a:t>Responsible Agency</a:t>
            </a:r>
          </a:p>
          <a:p>
            <a:r>
              <a:rPr lang="en-US" b="1" dirty="0" smtClean="0"/>
              <a:t>Timeframe &amp; Cost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Concept of Operations</a:t>
            </a:r>
          </a:p>
          <a:p>
            <a:r>
              <a:rPr lang="en-US" b="1" dirty="0" smtClean="0"/>
              <a:t>Pre-Disaster Implementation</a:t>
            </a:r>
          </a:p>
          <a:p>
            <a:r>
              <a:rPr lang="en-US" b="1" dirty="0" smtClean="0"/>
              <a:t>Post-Disaster Activation</a:t>
            </a:r>
          </a:p>
          <a:p>
            <a:r>
              <a:rPr lang="en-US" b="1" dirty="0" smtClean="0"/>
              <a:t>Organization</a:t>
            </a:r>
          </a:p>
          <a:p>
            <a:r>
              <a:rPr lang="en-US" b="1" dirty="0" smtClean="0"/>
              <a:t>Roles and Responsibilities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Housing Strategy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Mission - In an efficient and coordinated manner provide interim housing and supportive services to the impacted community.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County Disaster Housing Strategy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Provides an overview of the FEMA Disaster Housing Assistance Program</a:t>
            </a:r>
          </a:p>
          <a:p>
            <a:r>
              <a:rPr lang="en-US" b="1" dirty="0" smtClean="0"/>
              <a:t>Describes the phases of disaster sheltering</a:t>
            </a:r>
          </a:p>
          <a:p>
            <a:pPr lvl="1"/>
            <a:r>
              <a:rPr lang="en-US" b="1" dirty="0" smtClean="0"/>
              <a:t>Emergency shelters</a:t>
            </a:r>
          </a:p>
          <a:p>
            <a:pPr lvl="1"/>
            <a:r>
              <a:rPr lang="en-US" b="1" dirty="0" smtClean="0"/>
              <a:t>Transitional shelters</a:t>
            </a:r>
          </a:p>
          <a:p>
            <a:pPr lvl="1"/>
            <a:r>
              <a:rPr lang="en-US" b="1" dirty="0" smtClean="0"/>
              <a:t>Interim housing</a:t>
            </a:r>
          </a:p>
          <a:p>
            <a:pPr lvl="1"/>
            <a:r>
              <a:rPr lang="en-US" b="1" dirty="0" smtClean="0"/>
              <a:t>Permanent housing</a:t>
            </a:r>
          </a:p>
          <a:p>
            <a:r>
              <a:rPr lang="en-US" b="1" dirty="0" smtClean="0"/>
              <a:t>Concept of Operations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1" y="228600"/>
          <a:ext cx="8305798" cy="6324600"/>
        </p:xfrm>
        <a:graphic>
          <a:graphicData uri="http://schemas.openxmlformats.org/drawingml/2006/table">
            <a:tbl>
              <a:tblPr/>
              <a:tblGrid>
                <a:gridCol w="1232178"/>
                <a:gridCol w="1445148"/>
                <a:gridCol w="1977571"/>
                <a:gridCol w="1673330"/>
                <a:gridCol w="1977571"/>
              </a:tblGrid>
              <a:tr h="1106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Phase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Shelter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0-21 days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Transitional 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 to 60 days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Interim Housing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 to 18 months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Permanent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 months &gt;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595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Housing Types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Friends &amp; Family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Shelters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Hotel/Motel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Friends and Family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Hotel/Motel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Apartments/Rental/Seasonal Housing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Travel Trailers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Mobile Homes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Commercial Space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Apts./ Rental Housing / Seasonal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Travel Trailers Mobile Homes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Community sites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Lease or purchase of Single Family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Multi-family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Mobile Homes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Resources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Insurance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ARC &amp; voluntary and faith-based organizations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State/Local Government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US Army Corps of Engineers Blue Roof or similar emergency repair  program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Insurance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FEMA housing assistance: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Repair grants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Replacement grants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Rental grants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Hotel/Motel Vouchers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American Red Cross/Others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Insurance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FEMA housing assistance: 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Repair grants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Replacement grants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Rental grants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Direct Housing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Local Gov’t/ Wrap around services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Nonprofit, Voluntary and faith-based organizations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Private Insurance 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FEMA Other Needs Assistance (ONA)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SBA Loans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HUD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VA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USDA Rural Development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Replacement grants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Rental grants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Voluntary and faith-based organizations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Unmet Needs Committee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County PDRP Website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Keep informed by visiting the website – </a:t>
            </a:r>
            <a:r>
              <a:rPr lang="en-US" b="1" dirty="0" smtClean="0">
                <a:hlinkClick r:id="rId2"/>
              </a:rPr>
              <a:t>www.leoncountyfl.gov/pdrp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PDRP Coordinator – Susan Poplin 891-6446</a:t>
            </a:r>
          </a:p>
          <a:p>
            <a:pPr>
              <a:buNone/>
            </a:pPr>
            <a:r>
              <a:rPr lang="en-US" b="1" dirty="0" smtClean="0"/>
              <a:t>ARPC – Denise Imbler 488-6211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3058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 Plans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876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Leon County Comprehensive </a:t>
            </a:r>
            <a:r>
              <a:rPr lang="en-US" b="1" dirty="0" err="1" smtClean="0"/>
              <a:t>Emergeny</a:t>
            </a:r>
            <a:r>
              <a:rPr lang="en-US" b="1" dirty="0" smtClean="0"/>
              <a:t> Management </a:t>
            </a:r>
            <a:r>
              <a:rPr lang="en-US" b="1" dirty="0" smtClean="0"/>
              <a:t>Plan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Leon County Local Mitigation Strategy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Tallahassee-Leon County Comprehensive Plan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City and County Continuity of Operations Plans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Disaster Housing Strategy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County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PDRP Stakeholders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Stakeholders –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City Agencies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County Agencies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Regional Agencies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Private Business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Community Organizations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Non-Profit Groups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County PDRP Focus Group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458200" cy="48767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Growth Management/Land Use</a:t>
            </a:r>
          </a:p>
          <a:p>
            <a:r>
              <a:rPr lang="en-US" sz="2800" b="1" dirty="0" smtClean="0"/>
              <a:t>Utilities</a:t>
            </a:r>
          </a:p>
          <a:p>
            <a:r>
              <a:rPr lang="en-US" sz="2800" b="1" dirty="0" smtClean="0"/>
              <a:t>Public Works</a:t>
            </a:r>
          </a:p>
          <a:p>
            <a:r>
              <a:rPr lang="en-US" sz="2800" b="1" dirty="0" smtClean="0"/>
              <a:t>Health and Human Services</a:t>
            </a:r>
          </a:p>
          <a:p>
            <a:r>
              <a:rPr lang="en-US" sz="2800" b="1" dirty="0" smtClean="0"/>
              <a:t>Emergency Management</a:t>
            </a:r>
          </a:p>
          <a:p>
            <a:r>
              <a:rPr lang="en-US" sz="2800" b="1" dirty="0" smtClean="0"/>
              <a:t>Economic Development</a:t>
            </a:r>
          </a:p>
          <a:p>
            <a:r>
              <a:rPr lang="en-US" sz="2800" b="1" dirty="0" smtClean="0"/>
              <a:t>Builders Association</a:t>
            </a:r>
          </a:p>
          <a:p>
            <a:r>
              <a:rPr lang="en-US" sz="2800" b="1" dirty="0" smtClean="0"/>
              <a:t>Building Inspection</a:t>
            </a:r>
          </a:p>
          <a:p>
            <a:r>
              <a:rPr lang="en-US" sz="2800" b="1" dirty="0" smtClean="0"/>
              <a:t>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the Leon County PDRP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The long-term redevelopment goal is to complete redevelopment efforts within a 3 to 5 year period after the disaster and to restore or enhance a sustainable quality of life for residents through the recovery and redevelopment process.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Leon County PDRP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534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     Background Data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200" b="1" dirty="0" smtClean="0"/>
              <a:t>Hazard Identification &amp; Vulnerability Assessment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Capacity Assessment/Recommendations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Local Plan Integration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Finance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Leon County PDRP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3600" b="1" dirty="0" smtClean="0"/>
              <a:t>Operational Sections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Action Plan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Implementation Plan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Outreach and Coordination Strategy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Disaster Housing Strategy – Stand Alone Plan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875</Words>
  <Application>Microsoft Office PowerPoint</Application>
  <PresentationFormat>On-screen Show (4:3)</PresentationFormat>
  <Paragraphs>272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Leon County  Post-Disaster Redevelopment Plan</vt:lpstr>
      <vt:lpstr>Leon County PDRP Funding</vt:lpstr>
      <vt:lpstr>Slide 3</vt:lpstr>
      <vt:lpstr>Complementary Plans</vt:lpstr>
      <vt:lpstr>Leon County  PDRP Stakeholders</vt:lpstr>
      <vt:lpstr>Leon County PDRP Focus Group</vt:lpstr>
      <vt:lpstr>Goal of the Leon County PDRP</vt:lpstr>
      <vt:lpstr>Structure of the Leon County PDRP</vt:lpstr>
      <vt:lpstr>Structure of the Leon County PDRP</vt:lpstr>
      <vt:lpstr>Hazard Identification and Vulnerability Assessment</vt:lpstr>
      <vt:lpstr>Property Data</vt:lpstr>
      <vt:lpstr>Hurricane Scenarios</vt:lpstr>
      <vt:lpstr>Hurricane Scenario</vt:lpstr>
      <vt:lpstr>Projected Loss Category 3 Hurricane</vt:lpstr>
      <vt:lpstr>Housing Vulnerability – Leon County</vt:lpstr>
      <vt:lpstr>Mobile Home Cluster in Storm Surge</vt:lpstr>
      <vt:lpstr>Projected Loss Category 1 Hurricane</vt:lpstr>
      <vt:lpstr>Projected Loss - Flooding</vt:lpstr>
      <vt:lpstr>National Flood Insurance Program</vt:lpstr>
      <vt:lpstr>Action Plan</vt:lpstr>
      <vt:lpstr>Implementation Plan</vt:lpstr>
      <vt:lpstr>Disaster Housing Strategy</vt:lpstr>
      <vt:lpstr>Leon County Disaster Housing Strategy</vt:lpstr>
      <vt:lpstr>Slide 24</vt:lpstr>
      <vt:lpstr>Leon County PDRP Website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of the Leon County PDRP</dc:title>
  <dc:creator>dimbler</dc:creator>
  <cp:lastModifiedBy>dimbler</cp:lastModifiedBy>
  <cp:revision>141</cp:revision>
  <dcterms:created xsi:type="dcterms:W3CDTF">2011-06-23T16:51:25Z</dcterms:created>
  <dcterms:modified xsi:type="dcterms:W3CDTF">2012-07-10T18:04:33Z</dcterms:modified>
</cp:coreProperties>
</file>