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sldIdLst>
    <p:sldId id="256" r:id="rId2"/>
    <p:sldId id="275" r:id="rId3"/>
    <p:sldId id="279" r:id="rId4"/>
    <p:sldId id="280" r:id="rId5"/>
    <p:sldId id="283" r:id="rId6"/>
    <p:sldId id="271" r:id="rId7"/>
    <p:sldId id="281" r:id="rId8"/>
    <p:sldId id="286" r:id="rId9"/>
    <p:sldId id="285" r:id="rId10"/>
    <p:sldId id="266" r:id="rId11"/>
    <p:sldId id="287" r:id="rId12"/>
    <p:sldId id="288" r:id="rId13"/>
    <p:sldId id="282" r:id="rId14"/>
    <p:sldId id="289" r:id="rId15"/>
    <p:sldId id="290" r:id="rId16"/>
    <p:sldId id="274" r:id="rId17"/>
    <p:sldId id="291" r:id="rId18"/>
    <p:sldId id="292" r:id="rId19"/>
    <p:sldId id="284" r:id="rId20"/>
    <p:sldId id="293" r:id="rId21"/>
  </p:sldIdLst>
  <p:sldSz cx="9144000" cy="6858000" type="screen4x3"/>
  <p:notesSz cx="7019925" cy="9305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6228" autoAdjust="0"/>
    <p:restoredTop sz="91725" autoAdjust="0"/>
  </p:normalViewPr>
  <p:slideViewPr>
    <p:cSldViewPr>
      <p:cViewPr varScale="1">
        <p:scale>
          <a:sx n="73" d="100"/>
          <a:sy n="73" d="100"/>
        </p:scale>
        <p:origin x="-108" y="-6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6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688" y="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717ECD8-F44B-46FE-B85C-89FA5C74FC78}" type="datetimeFigureOut">
              <a:rPr lang="en-US"/>
              <a:pPr>
                <a:defRPr/>
              </a:pPr>
              <a:t>6/22/2010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9600"/>
            <a:ext cx="5616575" cy="41878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688" y="8839200"/>
            <a:ext cx="304165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86291A5-659B-4931-9A21-62B9068130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E2AA6F-1EE9-414C-A572-66358B60D5A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80182-BFCC-4FC6-AD22-F074E059C1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08512-8E6A-4050-93D7-F0C70859DF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780D9-1ABD-45D3-934D-C5FB1DA3EF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5803C-FECE-40A2-9E0D-1109A40BD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6B565-49C4-4D70-847A-1C92FEF21C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1CAC0-345E-4999-BC84-636F98AE29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31877-1522-4FF8-98B0-B62FC95698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040816-47DB-471D-8135-5C860C0AEB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CF8B3-6D4B-46F8-9A2A-A35B79EF60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F09F0-D91A-45F7-A94C-ED0399FFC4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F04CD-9199-4D6A-BFED-74779D1CC8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 dirty="0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 dirty="0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dirty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dirty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AF38766-9EF2-4361-9259-848B3A2FC2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5"/>
          <p:cNvSpPr txBox="1">
            <a:spLocks noChangeArrowheads="1"/>
          </p:cNvSpPr>
          <p:nvPr/>
        </p:nvSpPr>
        <p:spPr bwMode="auto">
          <a:xfrm>
            <a:off x="1600200" y="2322513"/>
            <a:ext cx="5715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/>
          </a:p>
        </p:txBody>
      </p:sp>
      <p:sp>
        <p:nvSpPr>
          <p:cNvPr id="14338" name="Text Box 6"/>
          <p:cNvSpPr txBox="1">
            <a:spLocks noChangeArrowheads="1"/>
          </p:cNvSpPr>
          <p:nvPr/>
        </p:nvSpPr>
        <p:spPr bwMode="auto">
          <a:xfrm>
            <a:off x="152400" y="1981200"/>
            <a:ext cx="86868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US" sz="3200" b="1"/>
          </a:p>
          <a:p>
            <a:pPr algn="ctr" eaLnBrk="0" hangingPunct="0"/>
            <a:r>
              <a:rPr lang="en-US" sz="3200" b="1"/>
              <a:t>Board of County Commissioners</a:t>
            </a:r>
          </a:p>
          <a:p>
            <a:pPr algn="ctr" eaLnBrk="0" hangingPunct="0"/>
            <a:r>
              <a:rPr lang="en-US" sz="3200" b="1"/>
              <a:t>FY 2011 Budget Workshop</a:t>
            </a:r>
          </a:p>
          <a:p>
            <a:pPr algn="ctr" eaLnBrk="0" hangingPunct="0"/>
            <a:r>
              <a:rPr lang="en-US" sz="3200" b="1"/>
              <a:t>June 22, 2010</a:t>
            </a:r>
          </a:p>
          <a:p>
            <a:pPr algn="ctr" eaLnBrk="0" hangingPunct="0"/>
            <a:endParaRPr lang="en-US" sz="3200" b="1"/>
          </a:p>
          <a:p>
            <a:pPr algn="ctr" eaLnBrk="0" hangingPunct="0"/>
            <a:endParaRPr lang="en-US" sz="3200" b="1"/>
          </a:p>
        </p:txBody>
      </p:sp>
      <p:sp>
        <p:nvSpPr>
          <p:cNvPr id="14339" name="Line 8"/>
          <p:cNvSpPr>
            <a:spLocks noChangeShapeType="1"/>
          </p:cNvSpPr>
          <p:nvPr/>
        </p:nvSpPr>
        <p:spPr bwMode="auto">
          <a:xfrm flipV="1">
            <a:off x="152400" y="43434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0" name="Line 10"/>
          <p:cNvSpPr>
            <a:spLocks noChangeShapeType="1"/>
          </p:cNvSpPr>
          <p:nvPr/>
        </p:nvSpPr>
        <p:spPr bwMode="auto">
          <a:xfrm flipV="1">
            <a:off x="0" y="1600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Balancing Strategy #2</a:t>
            </a:r>
            <a:br>
              <a:rPr lang="en-US" sz="2800" b="1" dirty="0" smtClean="0"/>
            </a:br>
            <a:r>
              <a:rPr lang="en-US" sz="2800" b="1" dirty="0" smtClean="0"/>
              <a:t>Realignment of Capital Funding</a:t>
            </a:r>
            <a:endParaRPr lang="en-US" sz="2800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Realignment of $2.6 million in currently budgeted capital funding to match federal economic stimulus grants towards  transportation and stormwater projects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Leaves $500,000 in matching funds for any remaining stimulus grants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b="1" dirty="0" smtClean="0"/>
              <a:t>Balancing Strategy #3</a:t>
            </a:r>
            <a:br>
              <a:rPr lang="en-US" sz="2800" b="1" dirty="0" smtClean="0"/>
            </a:br>
            <a:r>
              <a:rPr lang="en-US" sz="2800" b="1" dirty="0" smtClean="0"/>
              <a:t>Fund Balance Utilization</a:t>
            </a:r>
            <a:br>
              <a:rPr lang="en-US" sz="2800" b="1" dirty="0" smtClean="0"/>
            </a:br>
            <a:r>
              <a:rPr lang="en-US" sz="2000" b="1" dirty="0" smtClean="0"/>
              <a:t>(Table 6, page 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438400"/>
            <a:ext cx="8534400" cy="2667000"/>
          </a:xfrm>
        </p:spPr>
        <p:txBody>
          <a:bodyPr/>
          <a:lstStyle/>
          <a:p>
            <a:pPr>
              <a:lnSpc>
                <a:spcPct val="200000"/>
              </a:lnSpc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400" b="1" dirty="0" smtClean="0"/>
              <a:t>Allocate $3.433 million in General Fund, fund balance</a:t>
            </a:r>
          </a:p>
          <a:p>
            <a:pPr>
              <a:lnSpc>
                <a:spcPct val="200000"/>
              </a:lnSpc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400" dirty="0" smtClean="0"/>
              <a:t>Estimated year ending General Fund balance = $25.7 m</a:t>
            </a:r>
          </a:p>
          <a:p>
            <a:pPr>
              <a:lnSpc>
                <a:spcPct val="200000"/>
              </a:lnSpc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400" dirty="0" smtClean="0"/>
              <a:t>Balance above 15% expenditure minimum = $7.87 m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  <p:sp>
        <p:nvSpPr>
          <p:cNvPr id="25603" name="Line 4"/>
          <p:cNvSpPr>
            <a:spLocks noChangeShapeType="1"/>
          </p:cNvSpPr>
          <p:nvPr/>
        </p:nvSpPr>
        <p:spPr bwMode="auto">
          <a:xfrm flipV="1">
            <a:off x="0" y="1600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990600"/>
          </a:xfrm>
        </p:spPr>
        <p:txBody>
          <a:bodyPr/>
          <a:lstStyle/>
          <a:p>
            <a:pPr>
              <a:defRPr/>
            </a:pPr>
            <a:r>
              <a:rPr lang="en-US" sz="2800" b="1" dirty="0" smtClean="0"/>
              <a:t>Balancing Strategy #4</a:t>
            </a:r>
            <a:br>
              <a:rPr lang="en-US" sz="2800" b="1" dirty="0" smtClean="0"/>
            </a:br>
            <a:r>
              <a:rPr lang="en-US" sz="2800" b="1" dirty="0" smtClean="0"/>
              <a:t>Expenditure Reductions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334000"/>
          </a:xfrm>
        </p:spPr>
        <p:txBody>
          <a:bodyPr/>
          <a:lstStyle/>
          <a:p>
            <a:pPr>
              <a:buClr>
                <a:srgbClr val="8293FF"/>
              </a:buClr>
              <a:buFont typeface="Wingdings" pitchFamily="2" charset="2"/>
              <a:buNone/>
              <a:defRPr/>
            </a:pPr>
            <a:endParaRPr lang="en-US" sz="2400" i="1" dirty="0" smtClean="0"/>
          </a:p>
          <a:p>
            <a:pPr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300" dirty="0" smtClean="0"/>
              <a:t>Growth Management and Building Inspection - $688,521 </a:t>
            </a:r>
          </a:p>
          <a:p>
            <a:pPr>
              <a:buClr>
                <a:srgbClr val="8293FF"/>
              </a:buClr>
              <a:buFont typeface="Wingdings" pitchFamily="2" charset="2"/>
              <a:buNone/>
              <a:defRPr/>
            </a:pPr>
            <a:r>
              <a:rPr lang="en-US" sz="2300" dirty="0" smtClean="0"/>
              <a:t>	(9 positions)</a:t>
            </a:r>
          </a:p>
          <a:p>
            <a:pPr>
              <a:lnSpc>
                <a:spcPct val="150000"/>
              </a:lnSpc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300" dirty="0" smtClean="0"/>
              <a:t>Utility Savings - $137,000</a:t>
            </a:r>
          </a:p>
          <a:p>
            <a:pPr>
              <a:lnSpc>
                <a:spcPct val="150000"/>
              </a:lnSpc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300" dirty="0" smtClean="0"/>
              <a:t>Contractual Savings $105,000</a:t>
            </a:r>
          </a:p>
          <a:p>
            <a:pPr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300" dirty="0" smtClean="0"/>
              <a:t>Community Redevelopment Tax Increment Finance Payments $40,000</a:t>
            </a:r>
          </a:p>
          <a:p>
            <a:pPr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300" dirty="0" smtClean="0"/>
              <a:t>Total Expense Reductions = $1 million</a:t>
            </a:r>
          </a:p>
        </p:txBody>
      </p:sp>
      <p:sp>
        <p:nvSpPr>
          <p:cNvPr id="26627" name="Line 4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FY 2011 Budget Comparison</a:t>
            </a:r>
            <a:br>
              <a:rPr lang="en-US" sz="2800" b="1" dirty="0" smtClean="0"/>
            </a:br>
            <a:r>
              <a:rPr lang="en-US" sz="2000" b="1" dirty="0" smtClean="0"/>
              <a:t>(Table #7 Page 11)</a:t>
            </a:r>
            <a:endParaRPr lang="en-US" sz="2000" b="1" dirty="0"/>
          </a:p>
        </p:txBody>
      </p:sp>
      <p:sp>
        <p:nvSpPr>
          <p:cNvPr id="27650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9487" name="Group 31"/>
          <p:cNvGraphicFramePr>
            <a:graphicFrameLocks noGrp="1"/>
          </p:cNvGraphicFramePr>
          <p:nvPr/>
        </p:nvGraphicFramePr>
        <p:xfrm>
          <a:off x="914400" y="1828800"/>
          <a:ext cx="7696200" cy="4364038"/>
        </p:xfrm>
        <a:graphic>
          <a:graphicData uri="http://schemas.openxmlformats.org/drawingml/2006/table">
            <a:tbl>
              <a:tblPr/>
              <a:tblGrid>
                <a:gridCol w="1851025"/>
                <a:gridCol w="1806575"/>
                <a:gridCol w="1893888"/>
                <a:gridCol w="214471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Fiscal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Difference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Variance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 2008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$284,691,297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 2009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$267,410,647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-$17,280,650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 2010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$247,165,925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-$20,244,722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-7.6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6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FY 2011 (Proposed)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$246,090,949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-$1,074,976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-0.4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6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Cumulative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-$38,600,348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-13.6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Comparative Information</a:t>
            </a:r>
            <a:endParaRPr lang="en-US" sz="2000" dirty="0" smtClean="0"/>
          </a:p>
        </p:txBody>
      </p:sp>
      <p:sp>
        <p:nvSpPr>
          <p:cNvPr id="28674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/>
          </p:cNvSpPr>
          <p:nvPr/>
        </p:nvSpPr>
        <p:spPr bwMode="auto">
          <a:xfrm>
            <a:off x="457200" y="1447800"/>
            <a:ext cx="8229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accent5">
                  <a:lumMod val="90000"/>
                </a:schemeClr>
              </a:buClr>
              <a:buSzPct val="90000"/>
              <a:buFont typeface="Wingdings" pitchFamily="2" charset="2"/>
              <a:buChar char="q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For FY2010, when compared to like sized Counties: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Maintained the lowest net budget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Maintained the lowest net budget per resident of $720 compared to the next lowest of Escambia County at $902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Maintained the lowest number of employees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Maintained the lowest number of employees per capita at 6.4 employees/1,000 residents compared to the highest of Manatee at 10.0 employees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ts val="1200"/>
              </a:spcBef>
              <a:buClr>
                <a:schemeClr val="accent5">
                  <a:lumMod val="90000"/>
                </a:schemeClr>
              </a:buClr>
              <a:buSzPct val="90000"/>
              <a:buFont typeface="Wingdings" pitchFamily="2" charset="2"/>
              <a:buChar char="q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When compared to all 67 counties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fourth lowest net budget per capita with only Gadsden, Santa Rosa and Baker lower.</a:t>
            </a:r>
          </a:p>
          <a:p>
            <a:pPr marL="742950" lvl="1" indent="-285750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fifth lowest number of employees per capita with only Pinellas, Seminole, Santa Rosa and Sumter with lower amounts.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Future Years</a:t>
            </a:r>
            <a:endParaRPr lang="en-US" sz="2000" dirty="0" smtClean="0"/>
          </a:p>
        </p:txBody>
      </p:sp>
      <p:sp>
        <p:nvSpPr>
          <p:cNvPr id="29698" name="Line 5"/>
          <p:cNvSpPr>
            <a:spLocks noChangeShapeType="1"/>
          </p:cNvSpPr>
          <p:nvPr/>
        </p:nvSpPr>
        <p:spPr bwMode="auto">
          <a:xfrm flipV="1">
            <a:off x="0" y="838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/>
          </p:cNvSpPr>
          <p:nvPr/>
        </p:nvSpPr>
        <p:spPr bwMode="auto">
          <a:xfrm>
            <a:off x="0" y="1143000"/>
            <a:ext cx="9144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development and implementation of the budget is a multi-year process.</a:t>
            </a:r>
          </a:p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Decisions made during prior budget cycles have had an impact on the current year budget, as this budget will have an impact on future cycles.</a:t>
            </a:r>
          </a:p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It is unclear when the recession will end and what growth in revenues the County may experience in the future.</a:t>
            </a:r>
          </a:p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proposed budget utilizes fund balance to offset the projected decline in revenues and the necessary increase in expenditures, however, this is not a long term sustainable practice.</a:t>
            </a:r>
          </a:p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proposed budget is based on utilizing the rolled-back millage rate which acknowledges the impact of new construction, but does not take into consideration the need to fund new programs or increased expenditures </a:t>
            </a:r>
          </a:p>
          <a:p>
            <a:pPr marL="342900" indent="-342900">
              <a:spcBef>
                <a:spcPts val="1200"/>
              </a:spcBef>
              <a:buClr>
                <a:schemeClr val="tx1"/>
              </a:buClr>
              <a:buSzPct val="90000"/>
              <a:buFont typeface="Arial" charset="0"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At the appropriate time in the future, the Board may need to consider a millage rate increase in excess of the rolled-back rate, other revenue enhancements or further reductions in the budget.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Workshop Discussion Items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Line Item Funding  </a:t>
            </a:r>
            <a:r>
              <a:rPr lang="en-US" sz="1800" dirty="0" smtClean="0"/>
              <a:t>(Tab 2)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Status of Growth Management Fund/Building Fund  </a:t>
            </a:r>
            <a:r>
              <a:rPr lang="en-US" sz="1800" dirty="0" smtClean="0"/>
              <a:t>(Tab 3)</a:t>
            </a:r>
            <a:endParaRPr lang="en-US" sz="1800" dirty="0"/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Employee Healthcare  </a:t>
            </a:r>
            <a:r>
              <a:rPr lang="en-US" sz="1800" dirty="0" smtClean="0"/>
              <a:t>(Tab 4)</a:t>
            </a:r>
            <a:endParaRPr lang="en-US" sz="1800" dirty="0"/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i="1" dirty="0" smtClean="0"/>
              <a:t>LifeQuest &amp; ProClub </a:t>
            </a:r>
            <a:r>
              <a:rPr lang="en-US" sz="2000" dirty="0" smtClean="0"/>
              <a:t>Wellness Program Review  </a:t>
            </a:r>
            <a:r>
              <a:rPr lang="en-US" sz="1800" dirty="0" smtClean="0"/>
              <a:t>(Tab 5)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Establishment of a Four Day Workweek  </a:t>
            </a:r>
            <a:r>
              <a:rPr lang="en-US" sz="1800" dirty="0" smtClean="0"/>
              <a:t>(Tab 6)</a:t>
            </a:r>
            <a:endParaRPr lang="en-US" sz="1800" dirty="0"/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Primary Health Care  Funding  </a:t>
            </a:r>
            <a:r>
              <a:rPr lang="en-US" sz="1800" dirty="0" smtClean="0"/>
              <a:t>(Tab 7)</a:t>
            </a:r>
            <a:endParaRPr lang="en-US" sz="1800" dirty="0"/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Mass Public Notification Funding  </a:t>
            </a:r>
            <a:r>
              <a:rPr lang="en-US" sz="1800" dirty="0" smtClean="0"/>
              <a:t>(Tab 8)</a:t>
            </a:r>
            <a:endParaRPr lang="en-US" sz="1800" dirty="0"/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Branch Libraries Status Report  </a:t>
            </a:r>
            <a:r>
              <a:rPr lang="en-US" sz="1800" dirty="0" smtClean="0"/>
              <a:t>(Tab 9)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Miccosukee Community Center  </a:t>
            </a:r>
            <a:r>
              <a:rPr lang="en-US" sz="1800" dirty="0" smtClean="0"/>
              <a:t>(Tab 10)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Supervisor of Elections Consolidated Space  </a:t>
            </a:r>
            <a:r>
              <a:rPr lang="en-US" sz="1800" dirty="0" smtClean="0"/>
              <a:t>(Tab 11)</a:t>
            </a:r>
          </a:p>
          <a:p>
            <a:pPr eaLnBrk="1" hangingPunct="1">
              <a:spcBef>
                <a:spcPts val="1200"/>
              </a:spcBef>
              <a:buClr>
                <a:schemeClr val="tx1"/>
              </a:buClr>
              <a:buFont typeface="+mj-lt"/>
              <a:buAutoNum type="arabicPeriod"/>
              <a:defRPr/>
            </a:pPr>
            <a:r>
              <a:rPr lang="en-US" sz="2000" dirty="0" smtClean="0"/>
              <a:t>Establishing Maximum Millage Rates for TRIM Notices  </a:t>
            </a:r>
            <a:r>
              <a:rPr lang="en-US" sz="1800" dirty="0" smtClean="0"/>
              <a:t>(Tab 12)</a:t>
            </a: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30723" name="Line 4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20813"/>
          </a:xfrm>
        </p:spPr>
        <p:txBody>
          <a:bodyPr/>
          <a:lstStyle/>
          <a:p>
            <a:pPr>
              <a:defRPr/>
            </a:pPr>
            <a:r>
              <a:rPr lang="en-US" sz="2600" dirty="0" smtClean="0"/>
              <a:t>Employee Health Care County Savings at Different </a:t>
            </a:r>
            <a:br>
              <a:rPr lang="en-US" sz="2600" dirty="0" smtClean="0"/>
            </a:br>
            <a:r>
              <a:rPr lang="en-US" sz="2600" dirty="0" smtClean="0"/>
              <a:t>Employer/Employee Funding Ratios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(</a:t>
            </a:r>
            <a:r>
              <a:rPr lang="en-US" sz="2000" b="1" dirty="0" smtClean="0"/>
              <a:t>Items # 4)</a:t>
            </a:r>
            <a:endParaRPr lang="en-US" sz="2000" b="1" dirty="0"/>
          </a:p>
        </p:txBody>
      </p:sp>
      <p:graphicFrame>
        <p:nvGraphicFramePr>
          <p:cNvPr id="31795" name="Group 51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610600" cy="4503738"/>
        </p:xfrm>
        <a:graphic>
          <a:graphicData uri="http://schemas.openxmlformats.org/drawingml/2006/table">
            <a:tbl>
              <a:tblPr/>
              <a:tblGrid>
                <a:gridCol w="1435100"/>
                <a:gridCol w="1435100"/>
                <a:gridCol w="1435100"/>
                <a:gridCol w="1435100"/>
                <a:gridCol w="1219200"/>
                <a:gridCol w="182563"/>
                <a:gridCol w="1468437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Costs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 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 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2011 Plan Year  - 4% Renewal Rate 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75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CHP/BCBS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Current 2010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Costs 90/10 Contribution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Maintain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90/10 Contribution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Shift 100% of Increase to Employees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86.5/13.5 Contribution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Change 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85/15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Contribution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Change to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87.5/12.5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Contribution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1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Leon County Increase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$591,000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County Cost Savings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$591,000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$853,950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$427,000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90" name="Line 4"/>
          <p:cNvSpPr>
            <a:spLocks noChangeShapeType="1"/>
          </p:cNvSpPr>
          <p:nvPr/>
        </p:nvSpPr>
        <p:spPr bwMode="auto">
          <a:xfrm flipV="1">
            <a:off x="0" y="1371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Monthly Costs to Employee Comparison </a:t>
            </a:r>
            <a:br>
              <a:rPr lang="en-US" sz="2800" dirty="0" smtClean="0"/>
            </a:br>
            <a:r>
              <a:rPr lang="en-US" sz="2800" dirty="0" smtClean="0"/>
              <a:t>90%/10% and 87.5%/12.5%</a:t>
            </a:r>
            <a:br>
              <a:rPr lang="en-US" sz="2800" dirty="0" smtClean="0"/>
            </a:br>
            <a:r>
              <a:rPr lang="en-US" sz="2000" b="1" dirty="0" smtClean="0"/>
              <a:t>(Item #4)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438400"/>
          <a:ext cx="90678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601"/>
                <a:gridCol w="990600"/>
                <a:gridCol w="990600"/>
                <a:gridCol w="685800"/>
                <a:gridCol w="990600"/>
                <a:gridCol w="838200"/>
                <a:gridCol w="990600"/>
                <a:gridCol w="838200"/>
                <a:gridCol w="990600"/>
                <a:gridCol w="762000"/>
              </a:tblGrid>
              <a:tr h="122794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Category</a:t>
                      </a:r>
                      <a:endParaRPr lang="en-US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2010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10%</a:t>
                      </a:r>
                      <a:endParaRPr lang="en-US" sz="14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2011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10%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Inc.</a:t>
                      </a:r>
                    </a:p>
                    <a:p>
                      <a:pPr algn="ctr"/>
                      <a:r>
                        <a:rPr lang="en-US" sz="1400" dirty="0" smtClean="0"/>
                        <a:t> per </a:t>
                      </a:r>
                    </a:p>
                    <a:p>
                      <a:pPr algn="ctr"/>
                      <a:r>
                        <a:rPr lang="en-US" sz="1400" dirty="0" smtClean="0"/>
                        <a:t>month</a:t>
                      </a:r>
                      <a:r>
                        <a:rPr lang="en-US" sz="1400" baseline="0" dirty="0" smtClean="0"/>
                        <a:t> </a:t>
                      </a:r>
                    </a:p>
                    <a:p>
                      <a:pPr algn="ctr"/>
                      <a:r>
                        <a:rPr lang="en-US" sz="1400" b="1" baseline="0" dirty="0" smtClean="0"/>
                        <a:t>(A)</a:t>
                      </a:r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10%</a:t>
                      </a:r>
                      <a:endParaRPr lang="en-US" sz="1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2011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13.5%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Inc.</a:t>
                      </a:r>
                    </a:p>
                    <a:p>
                      <a:pPr algn="ctr"/>
                      <a:r>
                        <a:rPr lang="en-US" sz="1400" dirty="0" smtClean="0"/>
                        <a:t>per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 month</a:t>
                      </a:r>
                    </a:p>
                    <a:p>
                      <a:pPr algn="ctr"/>
                      <a:r>
                        <a:rPr lang="en-US" sz="1400" b="1" baseline="0" dirty="0" smtClean="0"/>
                        <a:t>(B)</a:t>
                      </a:r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13.5%</a:t>
                      </a:r>
                      <a:endParaRPr lang="en-US" sz="1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2011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15%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Inc.</a:t>
                      </a:r>
                    </a:p>
                    <a:p>
                      <a:pPr algn="ctr"/>
                      <a:r>
                        <a:rPr lang="en-US" sz="1400" baseline="0" dirty="0" smtClean="0"/>
                        <a:t> per month</a:t>
                      </a:r>
                    </a:p>
                    <a:p>
                      <a:pPr algn="ctr"/>
                      <a:r>
                        <a:rPr lang="en-US" sz="1400" b="1" baseline="0" dirty="0" smtClean="0"/>
                        <a:t>(C)</a:t>
                      </a:r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15%</a:t>
                      </a:r>
                      <a:endParaRPr lang="en-US" sz="1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2011</a:t>
                      </a:r>
                    </a:p>
                    <a:p>
                      <a:pPr algn="ctr"/>
                      <a:endParaRPr lang="en-US" sz="1400" dirty="0" smtClean="0"/>
                    </a:p>
                    <a:p>
                      <a:pPr algn="ctr"/>
                      <a:r>
                        <a:rPr lang="en-US" sz="1400" b="1" dirty="0" smtClean="0"/>
                        <a:t>12.5%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Inc.</a:t>
                      </a:r>
                    </a:p>
                    <a:p>
                      <a:pPr algn="ctr"/>
                      <a:r>
                        <a:rPr lang="en-US" sz="1400" dirty="0" smtClean="0"/>
                        <a:t>per</a:t>
                      </a:r>
                      <a:r>
                        <a:rPr lang="en-US" sz="1400" baseline="0" dirty="0" smtClean="0"/>
                        <a:t> month</a:t>
                      </a:r>
                    </a:p>
                    <a:p>
                      <a:pPr algn="ctr"/>
                      <a:r>
                        <a:rPr lang="en-US" sz="1400" b="1" baseline="0" dirty="0" smtClean="0"/>
                        <a:t>(D)</a:t>
                      </a:r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endParaRPr lang="en-US" sz="1400" baseline="0" dirty="0" smtClean="0"/>
                    </a:p>
                    <a:p>
                      <a:pPr algn="ctr"/>
                      <a:r>
                        <a:rPr lang="en-US" sz="1400" b="1" baseline="0" dirty="0" smtClean="0"/>
                        <a:t>12.5%</a:t>
                      </a:r>
                      <a:endParaRPr lang="en-US" sz="1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  <a:endParaRPr lang="en-US" sz="1400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48.78</a:t>
                      </a:r>
                      <a:endParaRPr lang="en-US" sz="1400" b="1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50.72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1.94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68.08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19.30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76.08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27.30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63.40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14.62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Employee</a:t>
                      </a:r>
                      <a:r>
                        <a:rPr lang="en-US" sz="1400" baseline="0" dirty="0" smtClean="0"/>
                        <a:t> + 1</a:t>
                      </a:r>
                      <a:endParaRPr lang="en-US" sz="1400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100.98</a:t>
                      </a:r>
                      <a:endParaRPr lang="en-US" sz="1400" b="1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104.94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3.96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140.40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39.42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157.40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56.42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131.17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30.19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Family</a:t>
                      </a:r>
                      <a:endParaRPr lang="en-US" sz="1400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129.28</a:t>
                      </a:r>
                      <a:endParaRPr lang="en-US" sz="1400" b="1" dirty="0"/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134.24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4.96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178.78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49.50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209.40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80.12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168.06</a:t>
                      </a:r>
                      <a:endParaRPr lang="en-US" sz="1400" b="1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/>
                        <a:t>38.78</a:t>
                      </a:r>
                      <a:endParaRPr lang="en-US" sz="1400" b="1" dirty="0"/>
                    </a:p>
                  </a:txBody>
                  <a:tcPr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2827" name="Line 4"/>
          <p:cNvSpPr>
            <a:spLocks noChangeShapeType="1"/>
          </p:cNvSpPr>
          <p:nvPr/>
        </p:nvSpPr>
        <p:spPr bwMode="auto">
          <a:xfrm flipV="1">
            <a:off x="0" y="14478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/>
              <a:t>Establishing the Maximum Millage Rate</a:t>
            </a:r>
            <a:br>
              <a:rPr lang="en-US" sz="2800" dirty="0" smtClean="0"/>
            </a:br>
            <a:r>
              <a:rPr lang="en-US" sz="2000" b="1" dirty="0" smtClean="0"/>
              <a:t>(Workshop Item #12, page 2)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2057400"/>
          <a:ext cx="8610600" cy="32099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1143000"/>
                <a:gridCol w="945445"/>
                <a:gridCol w="1514828"/>
                <a:gridCol w="1514828"/>
                <a:gridCol w="1435100"/>
              </a:tblGrid>
              <a:tr h="340360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Scenario</a:t>
                      </a:r>
                      <a:endParaRPr lang="en-US" u="sng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Voting</a:t>
                      </a:r>
                      <a:r>
                        <a:rPr lang="en-US" sz="1600" u="sng" baseline="0" dirty="0" smtClean="0"/>
                        <a:t> Threshold</a:t>
                      </a:r>
                      <a:endParaRPr lang="en-US" sz="1600" u="sng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Millage</a:t>
                      </a:r>
                      <a:endParaRPr lang="en-US" sz="1600" u="sng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Ad Valorem at 95%</a:t>
                      </a:r>
                      <a:endParaRPr lang="en-US" sz="1600" u="sng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Revenue</a:t>
                      </a:r>
                      <a:r>
                        <a:rPr lang="en-US" sz="1600" u="sng" baseline="0" dirty="0" smtClean="0"/>
                        <a:t> Change  Millage Adjustment</a:t>
                      </a:r>
                      <a:endParaRPr lang="en-US" sz="1600" u="sng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Change From </a:t>
                      </a:r>
                    </a:p>
                    <a:p>
                      <a:pPr algn="ctr"/>
                      <a:r>
                        <a:rPr lang="en-US" sz="1600" u="sng" dirty="0" smtClean="0"/>
                        <a:t>FY 2010</a:t>
                      </a:r>
                      <a:endParaRPr lang="en-US" sz="1600" u="sng" dirty="0"/>
                    </a:p>
                  </a:txBody>
                  <a:tcPr anchor="b"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 Millage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8.35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$114,343,163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 -2,124,578</a:t>
                      </a:r>
                      <a:endParaRPr lang="en-US" sz="1600" dirty="0"/>
                    </a:p>
                  </a:txBody>
                  <a:tcPr anchor="ctr"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Rolled-Back</a:t>
                      </a:r>
                      <a:r>
                        <a:rPr lang="en-US" sz="1600" baseline="0" dirty="0" smtClean="0"/>
                        <a:t> Rate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8.5594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$117,201,643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$2,867,480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$742,902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Max</a:t>
                      </a:r>
                      <a:r>
                        <a:rPr lang="en-US" sz="1600" baseline="0" dirty="0" smtClean="0"/>
                        <a:t> Simple Majority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9.2677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$120,063,060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$12,566,793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$10,442,215</a:t>
                      </a:r>
                      <a:endParaRPr lang="en-US" sz="1600" dirty="0"/>
                    </a:p>
                  </a:txBody>
                  <a:tcPr anchor="ctr"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Max Super</a:t>
                      </a:r>
                      <a:r>
                        <a:rPr lang="en-US" sz="1600" baseline="0" dirty="0" smtClean="0"/>
                        <a:t> Majority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(5-2)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10.1445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$132,069,777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$17,726,614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$22,448,932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3838" name="Line 4"/>
          <p:cNvSpPr>
            <a:spLocks noChangeShapeType="1"/>
          </p:cNvSpPr>
          <p:nvPr/>
        </p:nvSpPr>
        <p:spPr bwMode="auto">
          <a:xfrm flipV="1">
            <a:off x="0" y="1371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Overview and Challenges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pPr marL="515938" indent="-515938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Over the past three years fiscal years the Board has had a number of challenges including:</a:t>
            </a:r>
          </a:p>
          <a:p>
            <a:pPr marL="515938" indent="-515938" eaLnBrk="1" hangingPunct="1"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marL="515938" indent="-515938" eaLnBrk="1" hangingPunct="1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Legislatively initiated property tax reform</a:t>
            </a:r>
          </a:p>
          <a:p>
            <a:pPr marL="515938" indent="-515938" eaLnBrk="1" hangingPunct="1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Voted property tax reform referendum</a:t>
            </a:r>
            <a:endParaRPr lang="en-US" sz="2400" dirty="0" smtClean="0"/>
          </a:p>
          <a:p>
            <a:pPr marL="515938" indent="-515938" eaLnBrk="1" hangingPunct="1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Global recession economy</a:t>
            </a:r>
          </a:p>
          <a:p>
            <a:pPr marL="515938" indent="-515938" eaLnBrk="1" hangingPunct="1">
              <a:spcBef>
                <a:spcPts val="1200"/>
              </a:spcBef>
              <a:buClr>
                <a:schemeClr val="accent5">
                  <a:lumMod val="90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 smtClean="0"/>
              <a:t>In response to the above, the Board considered a thorough evaluation of mandatory and non-mandatory services and aligned budget reductions and Board priorities.</a:t>
            </a:r>
          </a:p>
        </p:txBody>
      </p:sp>
      <p:sp>
        <p:nvSpPr>
          <p:cNvPr id="15363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866" name="Group 50"/>
          <p:cNvGraphicFramePr>
            <a:graphicFrameLocks noGrp="1"/>
          </p:cNvGraphicFramePr>
          <p:nvPr>
            <p:ph idx="1"/>
          </p:nvPr>
        </p:nvGraphicFramePr>
        <p:xfrm>
          <a:off x="381000" y="76200"/>
          <a:ext cx="8229600" cy="6702425"/>
        </p:xfrm>
        <a:graphic>
          <a:graphicData uri="http://schemas.openxmlformats.org/drawingml/2006/table">
            <a:tbl>
              <a:tblPr/>
              <a:tblGrid>
                <a:gridCol w="1447800"/>
                <a:gridCol w="6781800"/>
              </a:tblGrid>
              <a:tr h="138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Amount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Item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$1,000,000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  Supervisor of Elections Warehouse/Office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591,000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  Shift 4% healthcare increase to employees (86.5/13.5)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  Reduction to the Supervisor of Elections operating budget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334,000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  Domestic Partner Benefits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  Trauma Center funding consistent with City of Tallahassee proposal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175,000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  Records Management CIP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174,938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  Reduce primary healthcare funding by 10%; do not fund new county position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  Palmer Monroe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  Mass Notification system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10. Federal Lobbying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11. Diversionary Funding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12. Reduce General Fund Contingency from $350,000 to $250,000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98,656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13. 10% reduction to other line item funding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92,975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14. Reduce EDC funding to a level consistent with the City of Tallahassee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15. Maintain Current level of funding for CHSP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73,000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16. Summer  Youth Program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62,937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17. Reduce Main Library Hours  (2 positions)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54,797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18. Reduce Armed Guard Services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50,000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19. Centralized Storage Facility CIP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45,906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20. Reduction in Probation Office staffing (1 position)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43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$4,178,209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Board Actions to Address Budget Shortfalls </a:t>
            </a:r>
            <a:br>
              <a:rPr lang="en-US" sz="2800" b="1" dirty="0" smtClean="0"/>
            </a:br>
            <a:r>
              <a:rPr lang="en-US" sz="2800" b="1" dirty="0" smtClean="0"/>
              <a:t>&amp; Property Tax Reform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447800"/>
            <a:ext cx="8991600" cy="47244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1600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Branch library hour reduction - $387,000 savings.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Privatize Class III Waste disposal through recycling - $284,500 savings.  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Public Works  reorganization storm water and mosquito control programs -$214,054 savings. 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Management Information Services position reductions - $181,997 savings.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Eliminate Management Services Support Services - $176,980 savings.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Restructuring of insurance program through competition - $407,000 savings.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Eliminated 48 of 49 take home vehicles.</a:t>
            </a:r>
          </a:p>
          <a:p>
            <a:pPr eaLnBrk="1" hangingPunct="1">
              <a:spcBef>
                <a:spcPct val="0"/>
              </a:spcBef>
              <a:buClr>
                <a:srgbClr val="425BFF"/>
              </a:buClr>
              <a:buFont typeface="Wingdings" pitchFamily="2" charset="2"/>
              <a:buNone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Deleted 61 positions, or more than 5% of the Board’s total work force, from the budget.</a:t>
            </a:r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endParaRPr lang="en-US" sz="1600" b="1" dirty="0" smtClean="0"/>
          </a:p>
          <a:p>
            <a:pPr eaLnBrk="1" hangingPunct="1">
              <a:spcBef>
                <a:spcPct val="0"/>
              </a:spcBef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1600" b="1" dirty="0" smtClean="0"/>
              <a:t>Provided property tax savings of $8.6 million for the current fiscal year (2010)</a:t>
            </a:r>
          </a:p>
        </p:txBody>
      </p:sp>
      <p:sp>
        <p:nvSpPr>
          <p:cNvPr id="16387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Preliminary Guidance to Develop FY 11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990600"/>
            <a:ext cx="8991600" cy="48768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1800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400" dirty="0" smtClean="0"/>
              <a:t>At the January 26, 2010 Workshop  the Board approved the   combination of the  following blend of approaches to balance the FY 2011 budget: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400" dirty="0" smtClean="0"/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Possible reduction to outside agency funding</a:t>
            </a:r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Additional programs and service reductions (Board/Constitutional Offices)</a:t>
            </a:r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Complete program eliminations (Board/Constitutional Offices)</a:t>
            </a:r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One time utilization of fund balance</a:t>
            </a:r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Millage rate adjustment to off-set property value decline (rolled-back rate) and/or increase to address expenditure increases</a:t>
            </a:r>
          </a:p>
          <a:p>
            <a:pPr lvl="1">
              <a:buClr>
                <a:srgbClr val="8293FF"/>
              </a:buClr>
              <a:buFont typeface="Wingdings" pitchFamily="2" charset="2"/>
              <a:buChar char="§"/>
              <a:defRPr/>
            </a:pPr>
            <a:r>
              <a:rPr lang="en-US" sz="2200" dirty="0" smtClean="0"/>
              <a:t>Do not contemplate raising the stormwater or solid waste non ad valorem assessment fees for the FY 2011 budget cycle.</a:t>
            </a:r>
            <a:r>
              <a:rPr lang="en-US" sz="2200" b="1" dirty="0" smtClean="0"/>
              <a:t> </a:t>
            </a:r>
          </a:p>
          <a:p>
            <a:pPr marL="0" indent="0" eaLnBrk="1" hangingPunct="1">
              <a:spcBef>
                <a:spcPct val="0"/>
              </a:spcBef>
              <a:defRPr/>
            </a:pPr>
            <a:endParaRPr lang="en-US" sz="2200" b="1" dirty="0" smtClean="0"/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endParaRPr lang="en-US" sz="2200" dirty="0" smtClean="0"/>
          </a:p>
        </p:txBody>
      </p:sp>
      <p:sp>
        <p:nvSpPr>
          <p:cNvPr id="17411" name="Line 5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b="1" dirty="0" smtClean="0"/>
              <a:t>Revised Shortfall Analysis</a:t>
            </a:r>
            <a:br>
              <a:rPr lang="en-US" sz="2800" b="1" dirty="0" smtClean="0"/>
            </a:br>
            <a:r>
              <a:rPr lang="en-US" sz="1600" b="1" dirty="0" smtClean="0"/>
              <a:t>(Table 1, Page 4)</a:t>
            </a:r>
            <a:endParaRPr lang="en-US" sz="2800" b="1" dirty="0"/>
          </a:p>
        </p:txBody>
      </p:sp>
      <p:graphicFrame>
        <p:nvGraphicFramePr>
          <p:cNvPr id="18473" name="Group 41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382000" cy="3714750"/>
        </p:xfrm>
        <a:graphic>
          <a:graphicData uri="http://schemas.openxmlformats.org/drawingml/2006/table">
            <a:tbl>
              <a:tblPr/>
              <a:tblGrid>
                <a:gridCol w="5715000"/>
                <a:gridCol w="2667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Item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Amounts in Millions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Preliminary Revenue Reduction (Ad Valorem)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$2.100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Additional Revenue Reduction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$0.876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Revenue Reduction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$2.976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Preliminary Expenditure Increases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$5.500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Supervisor of Elections Consolidated Space*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Additional CHSP/Palmer Monroe Teen Center*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$0.225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Sustainability/Project Search/Health Care Consulting*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$0.170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Expenditure Increases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$6.895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Revised Shortfall (Revenues and Expenses)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$9.871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25BFF"/>
                    </a:solidFill>
                  </a:tcPr>
                </a:tc>
              </a:tr>
            </a:tbl>
          </a:graphicData>
        </a:graphic>
      </p:graphicFrame>
      <p:sp>
        <p:nvSpPr>
          <p:cNvPr id="18469" name="Line 4"/>
          <p:cNvSpPr>
            <a:spLocks noChangeShapeType="1"/>
          </p:cNvSpPr>
          <p:nvPr/>
        </p:nvSpPr>
        <p:spPr bwMode="auto">
          <a:xfrm flipV="1">
            <a:off x="0" y="12954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70" name="Text Box 42"/>
          <p:cNvSpPr txBox="1">
            <a:spLocks noChangeArrowheads="1"/>
          </p:cNvSpPr>
          <p:nvPr/>
        </p:nvSpPr>
        <p:spPr bwMode="auto">
          <a:xfrm>
            <a:off x="2286000" y="57150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* Separate Budget Discussion Item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Summary of FY 2011 Expenditure Increases</a:t>
            </a:r>
            <a:br>
              <a:rPr lang="en-US" sz="2800" b="1" dirty="0" smtClean="0"/>
            </a:br>
            <a:r>
              <a:rPr lang="en-US" sz="1600" b="1" dirty="0" smtClean="0"/>
              <a:t>(Table 3, Page 6)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en-US" sz="2800" b="1" dirty="0"/>
          </a:p>
        </p:txBody>
      </p:sp>
      <p:sp>
        <p:nvSpPr>
          <p:cNvPr id="19458" name="Line 4"/>
          <p:cNvSpPr>
            <a:spLocks noChangeShapeType="1"/>
          </p:cNvSpPr>
          <p:nvPr/>
        </p:nvSpPr>
        <p:spPr bwMode="auto">
          <a:xfrm flipV="1">
            <a:off x="0" y="10668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19512" name="Group 56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5380038"/>
        </p:xfrm>
        <a:graphic>
          <a:graphicData uri="http://schemas.openxmlformats.org/drawingml/2006/table">
            <a:tbl>
              <a:tblPr/>
              <a:tblGrid>
                <a:gridCol w="5943600"/>
                <a:gridCol w="2286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 of Living (Board/Constitutionals)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$1,900,000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Florida Retirement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$1,160,000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Supervisor of Elections Consolidated Space*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$1,000,000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Employee Health Care including Domestic Partners*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$925,000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Fuel and Vehicle Repair (Board/Sheriff)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$454,000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General Revenue Support Growth and Building*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$448,418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 Mandated Medicaid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$363,000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Palmer Monroe/Human Services*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$225,000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County Attorney Positions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$148,844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Mass Notification*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$100,000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Sustainability Energy Coordinator Position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$78,712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Health Care Reform Consulting Services*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$50,000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Project Search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$41,571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$6,894,545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506" name="Text Box 52"/>
          <p:cNvSpPr txBox="1">
            <a:spLocks noChangeArrowheads="1"/>
          </p:cNvSpPr>
          <p:nvPr/>
        </p:nvSpPr>
        <p:spPr bwMode="auto">
          <a:xfrm>
            <a:off x="2286000" y="6553200"/>
            <a:ext cx="472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* Separate Budget Discussion Item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smtClean="0"/>
              <a:t>Balancing Strategies</a:t>
            </a:r>
            <a:br>
              <a:rPr lang="en-US" sz="2800" b="1" dirty="0" smtClean="0"/>
            </a:br>
            <a:r>
              <a:rPr lang="en-US" sz="2000" b="1" dirty="0" smtClean="0"/>
              <a:t>(Table 4: Page 7)</a:t>
            </a:r>
            <a:endParaRPr lang="en-US" sz="20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Char char="q"/>
              <a:defRPr/>
            </a:pPr>
            <a:endParaRPr lang="en-US" sz="2400" dirty="0" smtClean="0"/>
          </a:p>
          <a:p>
            <a:pPr lvl="1" eaLnBrk="1" hangingPunct="1">
              <a:lnSpc>
                <a:spcPct val="80000"/>
              </a:lnSpc>
              <a:buFont typeface="Arial" charset="0"/>
              <a:buChar char="•"/>
              <a:defRPr/>
            </a:pPr>
            <a:endParaRPr lang="en-US" sz="2400" dirty="0" smtClean="0"/>
          </a:p>
        </p:txBody>
      </p:sp>
      <p:sp>
        <p:nvSpPr>
          <p:cNvPr id="21507" name="Line 4"/>
          <p:cNvSpPr>
            <a:spLocks noChangeShapeType="1"/>
          </p:cNvSpPr>
          <p:nvPr/>
        </p:nvSpPr>
        <p:spPr bwMode="auto">
          <a:xfrm flipV="1">
            <a:off x="0" y="12192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981200"/>
          <a:ext cx="76962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13923"/>
                <a:gridCol w="2982278"/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Method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Amount</a:t>
                      </a:r>
                      <a:r>
                        <a:rPr lang="en-US" sz="2400" b="1" baseline="0" dirty="0" smtClean="0"/>
                        <a:t> in Millions</a:t>
                      </a:r>
                      <a:endParaRPr lang="en-US" sz="2400" b="1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a. Rolled-Back</a:t>
                      </a:r>
                      <a:r>
                        <a:rPr lang="en-US" sz="2400" baseline="0" dirty="0" smtClean="0"/>
                        <a:t> Millage Rate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$2.867</a:t>
                      </a:r>
                      <a:endParaRPr lang="en-US" sz="24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b. Capital</a:t>
                      </a:r>
                      <a:r>
                        <a:rPr lang="en-US" sz="2400" baseline="0" dirty="0" smtClean="0"/>
                        <a:t> Funding Realignment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$2.600</a:t>
                      </a:r>
                      <a:endParaRPr lang="en-US" sz="24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c. Fund Balance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$3.433</a:t>
                      </a:r>
                      <a:endParaRPr lang="en-US" sz="24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d. Expenditure</a:t>
                      </a:r>
                      <a:r>
                        <a:rPr lang="en-US" sz="2400" baseline="0" dirty="0" smtClean="0"/>
                        <a:t> Reductions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$0.971</a:t>
                      </a:r>
                      <a:endParaRPr lang="en-US" sz="2400" dirty="0"/>
                    </a:p>
                  </a:txBody>
                  <a:tcPr/>
                </a:tc>
              </a:tr>
              <a:tr h="3962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$9.871</a:t>
                      </a:r>
                      <a:endParaRPr lang="en-US" sz="2400" b="1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00"/>
            <a:ext cx="8534400" cy="1219200"/>
          </a:xfrm>
        </p:spPr>
        <p:txBody>
          <a:bodyPr/>
          <a:lstStyle/>
          <a:p>
            <a:pPr>
              <a:defRPr/>
            </a:pPr>
            <a:r>
              <a:rPr lang="en-US" sz="2800" b="1" dirty="0" smtClean="0"/>
              <a:t>Balancing Strategy #1</a:t>
            </a:r>
            <a:br>
              <a:rPr lang="en-US" sz="2800" b="1" dirty="0" smtClean="0"/>
            </a:br>
            <a:r>
              <a:rPr lang="en-US" sz="2800" b="1" dirty="0" smtClean="0"/>
              <a:t>Establishing the Rolled-Back Rate</a:t>
            </a:r>
            <a:br>
              <a:rPr lang="en-US" sz="2800" b="1" dirty="0" smtClean="0"/>
            </a:br>
            <a:r>
              <a:rPr lang="en-US" sz="2800" b="1" dirty="0" smtClean="0"/>
              <a:t>Millage Rate Calculation Changes</a:t>
            </a:r>
          </a:p>
        </p:txBody>
      </p:sp>
      <p:sp>
        <p:nvSpPr>
          <p:cNvPr id="22530" name="Line 4"/>
          <p:cNvSpPr>
            <a:spLocks noChangeShapeType="1"/>
          </p:cNvSpPr>
          <p:nvPr/>
        </p:nvSpPr>
        <p:spPr bwMode="auto">
          <a:xfrm flipV="1">
            <a:off x="0" y="15240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457200" y="1676400"/>
            <a:ext cx="8077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Legislature has changed the rules: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8293FF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Focus is now on the amount of taxes to be collected,</a:t>
            </a:r>
            <a:r>
              <a:rPr lang="en-US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2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</a:t>
            </a:r>
            <a:r>
              <a:rPr lang="en-US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on the actual millage rate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endParaRPr lang="en-US" sz="2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8293FF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Rolled-Back rate is </a:t>
            </a:r>
            <a:r>
              <a:rPr lang="en-US" sz="22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not a tax increase</a:t>
            </a:r>
            <a:r>
              <a:rPr lang="en-US" sz="2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and allows the same property tax collections as the year before</a:t>
            </a:r>
          </a:p>
          <a:p>
            <a:pPr marL="1200150" lvl="2" indent="-285750">
              <a:lnSpc>
                <a:spcPct val="90000"/>
              </a:lnSpc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n-US" sz="2200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8293FF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Rolled-back plus per capita personal income growth (i.e. inflation) is allowed under a </a:t>
            </a:r>
            <a:r>
              <a:rPr lang="en-US" sz="2200" b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simple majority vote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Arial" charset="0"/>
              <a:buNone/>
              <a:defRPr/>
            </a:pPr>
            <a:endParaRPr lang="en-US" sz="2200" b="1" u="sng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Clr>
                <a:srgbClr val="8293FF"/>
              </a:buClr>
              <a:buSzPct val="90000"/>
              <a:buFont typeface="Wingdings" pitchFamily="2" charset="2"/>
              <a:buChar char="§"/>
              <a:defRPr/>
            </a:pP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future, when property values start increasing there will be some expectation that the Board will consider millage rate reductions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b="1" dirty="0" smtClean="0"/>
              <a:t>Establishing the Maximum Millage Rate</a:t>
            </a:r>
            <a:br>
              <a:rPr lang="en-US" sz="2800" b="1" dirty="0" smtClean="0"/>
            </a:br>
            <a:r>
              <a:rPr lang="en-US" sz="2000" b="1" dirty="0" smtClean="0"/>
              <a:t>(Workshop Item #12, page 2)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" y="2057400"/>
          <a:ext cx="8610600" cy="34337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1219200"/>
                <a:gridCol w="990600"/>
                <a:gridCol w="1447800"/>
                <a:gridCol w="1524000"/>
                <a:gridCol w="1371601"/>
              </a:tblGrid>
              <a:tr h="340360">
                <a:tc>
                  <a:txBody>
                    <a:bodyPr/>
                    <a:lstStyle/>
                    <a:p>
                      <a:pPr algn="ctr"/>
                      <a:r>
                        <a:rPr lang="en-US" b="1" u="none" dirty="0" smtClean="0"/>
                        <a:t>Scenario</a:t>
                      </a:r>
                      <a:endParaRPr lang="en-US" b="1" u="non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Voting</a:t>
                      </a:r>
                      <a:r>
                        <a:rPr lang="en-US" sz="1600" b="1" u="none" baseline="0" dirty="0" smtClean="0"/>
                        <a:t> Threshold</a:t>
                      </a:r>
                      <a:endParaRPr lang="en-US" sz="1600" b="1" u="non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Millage</a:t>
                      </a:r>
                      <a:endParaRPr lang="en-US" sz="1600" b="1" u="non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Ad Valorem </a:t>
                      </a:r>
                    </a:p>
                    <a:p>
                      <a:pPr algn="ctr"/>
                      <a:r>
                        <a:rPr lang="en-US" sz="1600" b="1" u="none" dirty="0" smtClean="0"/>
                        <a:t>at 95%</a:t>
                      </a:r>
                      <a:endParaRPr lang="en-US" sz="1600" b="1" u="non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Revenue</a:t>
                      </a:r>
                      <a:r>
                        <a:rPr lang="en-US" sz="1600" b="1" u="none" baseline="0" dirty="0" smtClean="0"/>
                        <a:t> Change  Millage Adjustment</a:t>
                      </a:r>
                      <a:endParaRPr lang="en-US" sz="1600" b="1" u="non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none" dirty="0" smtClean="0"/>
                        <a:t>Change From </a:t>
                      </a:r>
                    </a:p>
                    <a:p>
                      <a:pPr algn="ctr"/>
                      <a:r>
                        <a:rPr lang="en-US" sz="1600" b="1" u="none" dirty="0" smtClean="0"/>
                        <a:t>FY 2010</a:t>
                      </a:r>
                      <a:endParaRPr lang="en-US" sz="1600" b="1" u="none" dirty="0"/>
                    </a:p>
                  </a:txBody>
                  <a:tcPr anchor="b"/>
                </a:tc>
              </a:tr>
              <a:tr h="5842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Current Millage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8.35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$114,343,163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N/A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 -2,124,578</a:t>
                      </a:r>
                      <a:endParaRPr lang="en-US" sz="1600" dirty="0"/>
                    </a:p>
                  </a:txBody>
                  <a:tcPr anchor="ctr"/>
                </a:tc>
              </a:tr>
              <a:tr h="558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Rolled-Back</a:t>
                      </a:r>
                      <a:r>
                        <a:rPr lang="en-US" sz="1600" baseline="0" dirty="0" smtClean="0"/>
                        <a:t> Rate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8.5594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$117,201,643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$2,867,480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$742,902</a:t>
                      </a:r>
                      <a:endParaRPr lang="en-US" sz="1600" dirty="0"/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5892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Max</a:t>
                      </a:r>
                      <a:r>
                        <a:rPr lang="en-US" sz="1600" baseline="0" dirty="0" smtClean="0"/>
                        <a:t> Simple Majority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(4-3)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9.2677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$120,063,060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$12,566,793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$10,442,215</a:t>
                      </a:r>
                      <a:endParaRPr lang="en-US" sz="1600" dirty="0"/>
                    </a:p>
                  </a:txBody>
                  <a:tcPr anchor="ctr"/>
                </a:tc>
              </a:tr>
              <a:tr h="635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Max Super</a:t>
                      </a:r>
                      <a:r>
                        <a:rPr lang="en-US" sz="1600" baseline="0" dirty="0" smtClean="0"/>
                        <a:t> Majority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(5-2)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10.1445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$132,069,777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$17,726,614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$22,448,932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3598" name="Line 5"/>
          <p:cNvSpPr>
            <a:spLocks noChangeShapeType="1"/>
          </p:cNvSpPr>
          <p:nvPr/>
        </p:nvSpPr>
        <p:spPr bwMode="auto">
          <a:xfrm flipV="1">
            <a:off x="0" y="1371600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1386</TotalTime>
  <Words>1383</Words>
  <Application>Microsoft Office PowerPoint</Application>
  <PresentationFormat>On-screen Show (4:3)</PresentationFormat>
  <Paragraphs>423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Wingdings</vt:lpstr>
      <vt:lpstr>Calibri</vt:lpstr>
      <vt:lpstr>Beam</vt:lpstr>
      <vt:lpstr>Beam</vt:lpstr>
      <vt:lpstr>Slide 1</vt:lpstr>
      <vt:lpstr>Overview and Challenges</vt:lpstr>
      <vt:lpstr>Board Actions to Address Budget Shortfalls  &amp; Property Tax Reform</vt:lpstr>
      <vt:lpstr>Preliminary Guidance to Develop FY 11 Budget</vt:lpstr>
      <vt:lpstr>Revised Shortfall Analysis (Table 1, Page 4)</vt:lpstr>
      <vt:lpstr>Summary of FY 2011 Expenditure Increases (Table 3, Page 6) </vt:lpstr>
      <vt:lpstr>Balancing Strategies (Table 4: Page 7)</vt:lpstr>
      <vt:lpstr>Balancing Strategy #1 Establishing the Rolled-Back Rate Millage Rate Calculation Changes</vt:lpstr>
      <vt:lpstr>Establishing the Maximum Millage Rate (Workshop Item #12, page 2)</vt:lpstr>
      <vt:lpstr>Balancing Strategy #2 Realignment of Capital Funding</vt:lpstr>
      <vt:lpstr>Balancing Strategy #3 Fund Balance Utilization (Table 6, page 9)</vt:lpstr>
      <vt:lpstr>Balancing Strategy #4 Expenditure Reductions</vt:lpstr>
      <vt:lpstr>FY 2011 Budget Comparison (Table #7 Page 11)</vt:lpstr>
      <vt:lpstr>Comparative Information</vt:lpstr>
      <vt:lpstr>Future Years</vt:lpstr>
      <vt:lpstr>Workshop Discussion Items</vt:lpstr>
      <vt:lpstr>Employee Health Care County Savings at Different  Employer/Employee Funding Ratios  (Items # 4)</vt:lpstr>
      <vt:lpstr>Monthly Costs to Employee Comparison  90%/10% and 87.5%/12.5% (Item #4)</vt:lpstr>
      <vt:lpstr>Establishing the Maximum Millage Rate (Workshop Item #12, page 2)</vt:lpstr>
      <vt:lpstr>Slide 20</vt:lpstr>
    </vt:vector>
  </TitlesOfParts>
  <Company>Leon County MIS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ross</dc:creator>
  <cp:lastModifiedBy>Director, OMB</cp:lastModifiedBy>
  <cp:revision>139</cp:revision>
  <dcterms:created xsi:type="dcterms:W3CDTF">2009-07-11T20:13:26Z</dcterms:created>
  <dcterms:modified xsi:type="dcterms:W3CDTF">2010-06-22T11:41:24Z</dcterms:modified>
</cp:coreProperties>
</file>